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7"/>
  </p:notesMasterIdLst>
  <p:sldIdLst>
    <p:sldId id="256" r:id="rId2"/>
    <p:sldId id="313" r:id="rId3"/>
    <p:sldId id="257" r:id="rId4"/>
    <p:sldId id="258" r:id="rId5"/>
    <p:sldId id="314" r:id="rId6"/>
    <p:sldId id="259" r:id="rId7"/>
    <p:sldId id="260" r:id="rId8"/>
    <p:sldId id="261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3" r:id="rId18"/>
    <p:sldId id="274" r:id="rId19"/>
    <p:sldId id="276" r:id="rId20"/>
    <p:sldId id="282" r:id="rId21"/>
    <p:sldId id="284" r:id="rId22"/>
    <p:sldId id="286" r:id="rId23"/>
    <p:sldId id="288" r:id="rId24"/>
    <p:sldId id="292" r:id="rId25"/>
    <p:sldId id="296" r:id="rId26"/>
    <p:sldId id="298" r:id="rId27"/>
    <p:sldId id="300" r:id="rId28"/>
    <p:sldId id="301" r:id="rId29"/>
    <p:sldId id="304" r:id="rId30"/>
    <p:sldId id="305" r:id="rId31"/>
    <p:sldId id="306" r:id="rId32"/>
    <p:sldId id="311" r:id="rId33"/>
    <p:sldId id="308" r:id="rId34"/>
    <p:sldId id="309" r:id="rId35"/>
    <p:sldId id="310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126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DA440-567B-4EF0-88D4-B4E70C7E5E3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E95BE-330A-4C5C-897E-5F4B8AF86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61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9582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5974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1221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4403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7199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0181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7486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3780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6790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7862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15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875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9798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819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935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1455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9689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21617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97055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40819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93192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5658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79693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95796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81392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4593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64554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07022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920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1013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7430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081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129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7812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E95BE-330A-4C5C-897E-5F4B8AF86C8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806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60C3D-BB35-42B4-8F6E-3D0B90B2B6FD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D55D1-F4A1-4B40-ACEF-FD23F731B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255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60C3D-BB35-42B4-8F6E-3D0B90B2B6FD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D55D1-F4A1-4B40-ACEF-FD23F731B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716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60C3D-BB35-42B4-8F6E-3D0B90B2B6FD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D55D1-F4A1-4B40-ACEF-FD23F731B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484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60C3D-BB35-42B4-8F6E-3D0B90B2B6FD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D55D1-F4A1-4B40-ACEF-FD23F731B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644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60C3D-BB35-42B4-8F6E-3D0B90B2B6FD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D55D1-F4A1-4B40-ACEF-FD23F731B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307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60C3D-BB35-42B4-8F6E-3D0B90B2B6FD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D55D1-F4A1-4B40-ACEF-FD23F731B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143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60C3D-BB35-42B4-8F6E-3D0B90B2B6FD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D55D1-F4A1-4B40-ACEF-FD23F731B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626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60C3D-BB35-42B4-8F6E-3D0B90B2B6FD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D55D1-F4A1-4B40-ACEF-FD23F731B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593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60C3D-BB35-42B4-8F6E-3D0B90B2B6FD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D55D1-F4A1-4B40-ACEF-FD23F731B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822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60C3D-BB35-42B4-8F6E-3D0B90B2B6FD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D55D1-F4A1-4B40-ACEF-FD23F731B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151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60C3D-BB35-42B4-8F6E-3D0B90B2B6FD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D55D1-F4A1-4B40-ACEF-FD23F731B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451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60C3D-BB35-42B4-8F6E-3D0B90B2B6FD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D55D1-F4A1-4B40-ACEF-FD23F731B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099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jpeg"/><Relationship Id="rId4" Type="http://schemas.openxmlformats.org/officeDocument/2006/relationships/image" Target="../media/image6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jpeg"/><Relationship Id="rId4" Type="http://schemas.openxmlformats.org/officeDocument/2006/relationships/image" Target="../media/image6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jpeg"/><Relationship Id="rId4" Type="http://schemas.openxmlformats.org/officeDocument/2006/relationships/image" Target="../media/image6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jpeg"/><Relationship Id="rId4" Type="http://schemas.openxmlformats.org/officeDocument/2006/relationships/image" Target="../media/image77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jpeg"/><Relationship Id="rId4" Type="http://schemas.openxmlformats.org/officeDocument/2006/relationships/image" Target="../media/image7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Appendix 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Spreadsheets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36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Divide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38401" y="2107580"/>
            <a:ext cx="4354286" cy="2304138"/>
          </a:xfr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4"/>
          <a:stretch/>
        </p:blipFill>
        <p:spPr>
          <a:xfrm>
            <a:off x="1752600" y="533400"/>
            <a:ext cx="6338611" cy="876426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5105400" y="3810000"/>
            <a:ext cx="2057400" cy="6858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324600" y="304800"/>
            <a:ext cx="1905000" cy="1105026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629400" y="1409826"/>
            <a:ext cx="647700" cy="240017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40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3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67024" y="2430460"/>
            <a:ext cx="2528976" cy="3513140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"/>
          <a:stretch/>
        </p:blipFill>
        <p:spPr>
          <a:xfrm>
            <a:off x="3284597" y="2473686"/>
            <a:ext cx="424410" cy="3531344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14"/>
          <a:stretch/>
        </p:blipFill>
        <p:spPr>
          <a:xfrm>
            <a:off x="1828800" y="1479367"/>
            <a:ext cx="5690574" cy="723606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5791200" y="1479367"/>
            <a:ext cx="1728174" cy="613317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800600" y="2092684"/>
            <a:ext cx="1854687" cy="2895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3810000" y="4835884"/>
            <a:ext cx="990600" cy="6858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701010" y="2473685"/>
            <a:ext cx="1099590" cy="304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151214" y="4988284"/>
            <a:ext cx="549795" cy="304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74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 (2)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3"/>
          <a:stretch/>
        </p:blipFill>
        <p:spPr>
          <a:xfrm>
            <a:off x="704717" y="521380"/>
            <a:ext cx="7092175" cy="782321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"/>
          <a:stretch/>
        </p:blipFill>
        <p:spPr>
          <a:xfrm>
            <a:off x="3225458" y="1600198"/>
            <a:ext cx="449328" cy="3454535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88408" y="1299117"/>
            <a:ext cx="2483792" cy="3803956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5867400" y="685800"/>
            <a:ext cx="1804374" cy="613317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941190" y="1336815"/>
            <a:ext cx="1099590" cy="304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141119" y="4038600"/>
            <a:ext cx="549795" cy="304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867400" y="1299117"/>
            <a:ext cx="902188" cy="258708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930304" y="3886200"/>
            <a:ext cx="1241896" cy="6096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77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 (2 a)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43584" y="1923999"/>
            <a:ext cx="2180632" cy="3138660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"/>
          <a:stretch/>
        </p:blipFill>
        <p:spPr>
          <a:xfrm>
            <a:off x="3093461" y="2098170"/>
            <a:ext cx="354902" cy="2931030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6"/>
          <a:stretch/>
        </p:blipFill>
        <p:spPr>
          <a:xfrm>
            <a:off x="304800" y="457199"/>
            <a:ext cx="8436429" cy="897405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3448363" y="4572000"/>
            <a:ext cx="1074652" cy="6096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endCxn id="3" idx="7"/>
          </p:cNvCxnSpPr>
          <p:nvPr/>
        </p:nvCxnSpPr>
        <p:spPr>
          <a:xfrm flipH="1">
            <a:off x="4365636" y="1219200"/>
            <a:ext cx="3101964" cy="344207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791200" y="457199"/>
            <a:ext cx="2950029" cy="762001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368359" y="1994275"/>
            <a:ext cx="1099590" cy="304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98568" y="4724400"/>
            <a:ext cx="549795" cy="304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34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409" y="217714"/>
            <a:ext cx="8229600" cy="1143000"/>
          </a:xfrm>
        </p:spPr>
        <p:txBody>
          <a:bodyPr/>
          <a:lstStyle/>
          <a:p>
            <a:r>
              <a:rPr lang="en-US" dirty="0" smtClean="0"/>
              <a:t>Exercise 5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20277" y="2537843"/>
            <a:ext cx="356646" cy="4180397"/>
          </a:xfr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46071" y="2198914"/>
            <a:ext cx="990600" cy="4541097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56"/>
          <a:stretch/>
        </p:blipFill>
        <p:spPr>
          <a:xfrm>
            <a:off x="1099790" y="1295400"/>
            <a:ext cx="6744837" cy="598714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46071" y="2198914"/>
            <a:ext cx="1052277" cy="3607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3946071" y="3646714"/>
            <a:ext cx="990600" cy="4572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562600" y="1360714"/>
            <a:ext cx="2590800" cy="7620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endCxn id="3" idx="6"/>
          </p:cNvCxnSpPr>
          <p:nvPr/>
        </p:nvCxnSpPr>
        <p:spPr>
          <a:xfrm flipH="1">
            <a:off x="4936671" y="2122714"/>
            <a:ext cx="1921329" cy="1752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946071" y="2275114"/>
            <a:ext cx="990600" cy="2845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81400" y="3875314"/>
            <a:ext cx="364671" cy="2286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16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Subtotal</a:t>
            </a:r>
            <a:endParaRPr lang="en-US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86976" y="1436914"/>
            <a:ext cx="949695" cy="4490651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09392" y="1611821"/>
            <a:ext cx="356646" cy="4251165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9750" y="533400"/>
            <a:ext cx="7705353" cy="76200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3946071" y="4495799"/>
            <a:ext cx="1054590" cy="457201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562600" y="609600"/>
            <a:ext cx="2590800" cy="7620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endCxn id="10" idx="7"/>
          </p:cNvCxnSpPr>
          <p:nvPr/>
        </p:nvCxnSpPr>
        <p:spPr>
          <a:xfrm flipH="1">
            <a:off x="4846220" y="1371600"/>
            <a:ext cx="2011782" cy="319115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946071" y="1458685"/>
            <a:ext cx="990600" cy="2845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601367" y="4551869"/>
            <a:ext cx="364671" cy="2286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Subtotal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51487" y="1222016"/>
            <a:ext cx="997840" cy="4797784"/>
          </a:xfr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38451" y="1531026"/>
            <a:ext cx="356646" cy="4488774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" y="533400"/>
            <a:ext cx="7391400" cy="688616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3922243" y="5029200"/>
            <a:ext cx="1148443" cy="464226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562600" y="449130"/>
            <a:ext cx="2590800" cy="7620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endCxn id="3" idx="7"/>
          </p:cNvCxnSpPr>
          <p:nvPr/>
        </p:nvCxnSpPr>
        <p:spPr>
          <a:xfrm flipH="1">
            <a:off x="4902500" y="1222016"/>
            <a:ext cx="1955500" cy="387516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922244" y="1246526"/>
            <a:ext cx="990600" cy="2845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638451" y="5054484"/>
            <a:ext cx="364671" cy="2286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46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144" y="2323491"/>
            <a:ext cx="6248400" cy="2225489"/>
          </a:xfr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57944" y="990600"/>
            <a:ext cx="6934200" cy="1441749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6841672" y="1452634"/>
            <a:ext cx="800100" cy="7620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17714" y="6106886"/>
            <a:ext cx="868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Some versions of Excel MAY require a password to change the format; the password = Exercise6</a:t>
            </a:r>
            <a:endParaRPr lang="en-US" sz="1600" dirty="0"/>
          </a:p>
        </p:txBody>
      </p:sp>
      <p:sp>
        <p:nvSpPr>
          <p:cNvPr id="2" name="Oval 1"/>
          <p:cNvSpPr/>
          <p:nvPr/>
        </p:nvSpPr>
        <p:spPr>
          <a:xfrm>
            <a:off x="6041572" y="3021394"/>
            <a:ext cx="1447800" cy="804325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57944" y="4649385"/>
            <a:ext cx="6400800" cy="116761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6248400" y="4876800"/>
            <a:ext cx="1393372" cy="12192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745061" y="2150537"/>
            <a:ext cx="400050" cy="87085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765472" y="3825720"/>
            <a:ext cx="76200" cy="105108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6248400" y="2754086"/>
            <a:ext cx="793297" cy="267309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78072" y="3224399"/>
            <a:ext cx="337456" cy="4572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937048" y="304800"/>
            <a:ext cx="2442592" cy="7694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Exercise 6</a:t>
            </a:r>
          </a:p>
        </p:txBody>
      </p:sp>
    </p:spTree>
    <p:extLst>
      <p:ext uri="{BB962C8B-B14F-4D97-AF65-F5344CB8AC3E}">
        <p14:creationId xmlns:p14="http://schemas.microsoft.com/office/powerpoint/2010/main" val="257884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F9 Key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76400" y="1295400"/>
            <a:ext cx="4708878" cy="1717952"/>
          </a:xfr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47800" y="3352800"/>
            <a:ext cx="5269177" cy="15675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47800" y="5334000"/>
            <a:ext cx="5378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Changing a format does not “update” the spreadsheet, </a:t>
            </a:r>
          </a:p>
          <a:p>
            <a:r>
              <a:rPr lang="en-US" dirty="0" smtClean="0"/>
              <a:t>you can force an update with the F9 function key.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876800" y="3352800"/>
            <a:ext cx="914400" cy="4572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791200" y="3581400"/>
            <a:ext cx="1143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934200" y="3200400"/>
            <a:ext cx="21855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Will update to “True”</a:t>
            </a:r>
          </a:p>
          <a:p>
            <a:r>
              <a:rPr lang="en-US" dirty="0" smtClean="0"/>
              <a:t>After you use the F9</a:t>
            </a:r>
          </a:p>
          <a:p>
            <a:r>
              <a:rPr lang="en-US" dirty="0" smtClean="0"/>
              <a:t>Function key.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85800"/>
            <a:ext cx="2769053" cy="487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4082388" y="457200"/>
            <a:ext cx="642012" cy="8382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715000" y="1676400"/>
            <a:ext cx="609600" cy="5334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5486400" y="2209800"/>
            <a:ext cx="533400" cy="1143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5" idx="5"/>
          </p:cNvCxnSpPr>
          <p:nvPr/>
        </p:nvCxnSpPr>
        <p:spPr>
          <a:xfrm flipH="1" flipV="1">
            <a:off x="4630380" y="1172648"/>
            <a:ext cx="1084620" cy="57995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934200" y="3200400"/>
            <a:ext cx="2057400" cy="10668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70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8538" y="1186543"/>
            <a:ext cx="6185930" cy="1905000"/>
          </a:xfr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09800" y="381000"/>
            <a:ext cx="4304668" cy="674914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5586338" y="2558143"/>
            <a:ext cx="928130" cy="642257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1000" y="3396343"/>
            <a:ext cx="6781800" cy="1327811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5867400" y="3886200"/>
            <a:ext cx="762000" cy="6858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9"/>
          <a:stretch/>
        </p:blipFill>
        <p:spPr>
          <a:xfrm>
            <a:off x="1493661" y="4800600"/>
            <a:ext cx="4556478" cy="1536837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5029200" y="5569018"/>
            <a:ext cx="1371600" cy="831782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5410200" y="381000"/>
            <a:ext cx="1219200" cy="674914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stCxn id="2" idx="4"/>
          </p:cNvCxnSpPr>
          <p:nvPr/>
        </p:nvCxnSpPr>
        <p:spPr>
          <a:xfrm>
            <a:off x="6019800" y="1055914"/>
            <a:ext cx="30339" cy="150222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172200" y="3200400"/>
            <a:ext cx="76200" cy="685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00" y="5037655"/>
            <a:ext cx="2769053" cy="487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7" name="Straight Arrow Connector 16"/>
          <p:cNvCxnSpPr>
            <a:stCxn id="8" idx="4"/>
          </p:cNvCxnSpPr>
          <p:nvPr/>
        </p:nvCxnSpPr>
        <p:spPr>
          <a:xfrm flipH="1">
            <a:off x="5761835" y="4572000"/>
            <a:ext cx="486565" cy="99701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7239000" y="5037655"/>
            <a:ext cx="457200" cy="487166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715000" y="1295400"/>
            <a:ext cx="799468" cy="2286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28600" y="2743200"/>
            <a:ext cx="381000" cy="3048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06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 B Opens Here</a:t>
            </a:r>
            <a:endParaRPr lang="en-US" dirty="0"/>
          </a:p>
        </p:txBody>
      </p:sp>
      <p:pic>
        <p:nvPicPr>
          <p:cNvPr id="1027" name="Picture 3" descr="C:\Users\dwilliams\Dropbox\Office\Teach\BT2eforSSVideos\AppendixB\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90600" y="1295400"/>
            <a:ext cx="7086600" cy="4838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>
            <a:off x="1876605" y="3058852"/>
            <a:ext cx="4305300" cy="285886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1173192" y="5867400"/>
            <a:ext cx="762000" cy="3048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18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7"/>
          <a:stretch/>
        </p:blipFill>
        <p:spPr>
          <a:xfrm>
            <a:off x="544286" y="1173190"/>
            <a:ext cx="8066313" cy="788657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5867400" y="1173190"/>
            <a:ext cx="2819400" cy="788657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endCxn id="2" idx="7"/>
          </p:cNvCxnSpPr>
          <p:nvPr/>
        </p:nvCxnSpPr>
        <p:spPr>
          <a:xfrm flipH="1">
            <a:off x="3653771" y="1656319"/>
            <a:ext cx="2366029" cy="133580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1069241" y="2696296"/>
            <a:ext cx="2740759" cy="1876487"/>
            <a:chOff x="1069241" y="1611086"/>
            <a:chExt cx="2740759" cy="1876487"/>
          </a:xfrm>
        </p:grpSpPr>
        <p:pic>
          <p:nvPicPr>
            <p:cNvPr id="19" name="Content Placeholder 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291571" y="1674723"/>
              <a:ext cx="2362200" cy="1812850"/>
            </a:xfrm>
            <a:prstGeom prst="rect">
              <a:avLst/>
            </a:prstGeom>
          </p:spPr>
        </p:pic>
        <p:pic>
          <p:nvPicPr>
            <p:cNvPr id="5" name="Content Placeholder 3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70"/>
            <a:stretch/>
          </p:blipFill>
          <p:spPr>
            <a:xfrm>
              <a:off x="1069241" y="1709057"/>
              <a:ext cx="292154" cy="1744182"/>
            </a:xfrm>
            <a:prstGeom prst="rect">
              <a:avLst/>
            </a:prstGeom>
          </p:spPr>
        </p:pic>
        <p:sp>
          <p:nvSpPr>
            <p:cNvPr id="2" name="Oval 1"/>
            <p:cNvSpPr/>
            <p:nvPr/>
          </p:nvSpPr>
          <p:spPr>
            <a:xfrm>
              <a:off x="2743200" y="1828800"/>
              <a:ext cx="1066800" cy="533400"/>
            </a:xfrm>
            <a:prstGeom prst="ellipse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819400" y="1611086"/>
              <a:ext cx="685800" cy="295829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069241" y="2095500"/>
              <a:ext cx="292154" cy="190500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070573" y="4830790"/>
            <a:ext cx="2771704" cy="1798610"/>
            <a:chOff x="4924496" y="1611086"/>
            <a:chExt cx="2771704" cy="1798610"/>
          </a:xfrm>
        </p:grpSpPr>
        <p:pic>
          <p:nvPicPr>
            <p:cNvPr id="8" name="Content Placeholder 3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216650" y="1611086"/>
              <a:ext cx="2272722" cy="1744182"/>
            </a:xfrm>
            <a:prstGeom prst="rect">
              <a:avLst/>
            </a:prstGeom>
          </p:spPr>
        </p:pic>
        <p:pic>
          <p:nvPicPr>
            <p:cNvPr id="10" name="Content Placeholder 3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70"/>
            <a:stretch/>
          </p:blipFill>
          <p:spPr>
            <a:xfrm>
              <a:off x="4924496" y="1665514"/>
              <a:ext cx="292154" cy="1744182"/>
            </a:xfrm>
            <a:prstGeom prst="rect">
              <a:avLst/>
            </a:prstGeom>
          </p:spPr>
        </p:pic>
        <p:sp>
          <p:nvSpPr>
            <p:cNvPr id="3" name="Oval 2"/>
            <p:cNvSpPr/>
            <p:nvPr/>
          </p:nvSpPr>
          <p:spPr>
            <a:xfrm>
              <a:off x="6477000" y="1828800"/>
              <a:ext cx="1219200" cy="1526468"/>
            </a:xfrm>
            <a:prstGeom prst="ellipse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7086600" y="2190750"/>
              <a:ext cx="0" cy="93345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5562305" y="2164181"/>
            <a:ext cx="2121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Use </a:t>
            </a:r>
            <a:r>
              <a:rPr lang="en-US" b="1" dirty="0" smtClean="0"/>
              <a:t>auto-copy</a:t>
            </a:r>
            <a:r>
              <a:rPr lang="en-US" dirty="0" smtClean="0"/>
              <a:t> to fill.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5301" y="3533775"/>
            <a:ext cx="52387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5562305" y="2533513"/>
            <a:ext cx="2864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Place Pointer </a:t>
            </a:r>
            <a:r>
              <a:rPr lang="en-US" b="1" u="sng" dirty="0" smtClean="0"/>
              <a:t>at corner </a:t>
            </a:r>
            <a:r>
              <a:rPr lang="en-US" dirty="0" smtClean="0"/>
              <a:t>HERE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3505200" y="2844538"/>
            <a:ext cx="3581400" cy="48169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2050" idx="1"/>
          </p:cNvCxnSpPr>
          <p:nvPr/>
        </p:nvCxnSpPr>
        <p:spPr>
          <a:xfrm>
            <a:off x="3810000" y="3421481"/>
            <a:ext cx="3165301" cy="36946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562305" y="3052149"/>
            <a:ext cx="2279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Pointer will change to: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5638800" y="4231951"/>
            <a:ext cx="2263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Then, </a:t>
            </a:r>
            <a:r>
              <a:rPr lang="en-US" b="1" u="sng" dirty="0" smtClean="0"/>
              <a:t>double click </a:t>
            </a:r>
            <a:r>
              <a:rPr lang="en-US" dirty="0" smtClean="0"/>
              <a:t>for:</a:t>
            </a:r>
            <a:endParaRPr lang="en-US" dirty="0"/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6975302" y="3916390"/>
            <a:ext cx="111298" cy="381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3" name="Straight Arrow Connector 2052"/>
          <p:cNvCxnSpPr>
            <a:stCxn id="28" idx="2"/>
          </p:cNvCxnSpPr>
          <p:nvPr/>
        </p:nvCxnSpPr>
        <p:spPr>
          <a:xfrm>
            <a:off x="6770649" y="4601283"/>
            <a:ext cx="315951" cy="53430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5" name="Oval 2064"/>
          <p:cNvSpPr/>
          <p:nvPr/>
        </p:nvSpPr>
        <p:spPr>
          <a:xfrm>
            <a:off x="5070573" y="5410454"/>
            <a:ext cx="292154" cy="93345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6" name="TextBox 2065"/>
          <p:cNvSpPr txBox="1"/>
          <p:nvPr/>
        </p:nvSpPr>
        <p:spPr>
          <a:xfrm>
            <a:off x="3356146" y="392863"/>
            <a:ext cx="2442592" cy="7694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Exercise 7</a:t>
            </a:r>
          </a:p>
        </p:txBody>
      </p:sp>
    </p:spTree>
    <p:extLst>
      <p:ext uri="{BB962C8B-B14F-4D97-AF65-F5344CB8AC3E}">
        <p14:creationId xmlns:p14="http://schemas.microsoft.com/office/powerpoint/2010/main" val="392610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90256" y="2751761"/>
            <a:ext cx="1845489" cy="3649039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"/>
          <a:stretch/>
        </p:blipFill>
        <p:spPr>
          <a:xfrm>
            <a:off x="3373524" y="2764877"/>
            <a:ext cx="226158" cy="3635923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1"/>
          <a:stretch/>
        </p:blipFill>
        <p:spPr>
          <a:xfrm>
            <a:off x="1447800" y="1681672"/>
            <a:ext cx="6172200" cy="812203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4191000" y="3439791"/>
            <a:ext cx="838200" cy="4572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6172200" y="1839591"/>
            <a:ext cx="1219200" cy="654284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endCxn id="3" idx="7"/>
          </p:cNvCxnSpPr>
          <p:nvPr/>
        </p:nvCxnSpPr>
        <p:spPr>
          <a:xfrm flipH="1">
            <a:off x="4906448" y="2449191"/>
            <a:ext cx="1418152" cy="105755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356146" y="392863"/>
            <a:ext cx="2442592" cy="7694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Exercise </a:t>
            </a:r>
            <a:r>
              <a:rPr lang="en-US" dirty="0" smtClean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98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01142" y="1562982"/>
            <a:ext cx="1861458" cy="3744563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"/>
          <a:stretch/>
        </p:blipFill>
        <p:spPr>
          <a:xfrm>
            <a:off x="3373523" y="1611086"/>
            <a:ext cx="231569" cy="3722914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" y="533400"/>
            <a:ext cx="7481451" cy="566011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4350325" y="3200400"/>
            <a:ext cx="678876" cy="3810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5638800" y="381000"/>
            <a:ext cx="2286000" cy="9144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267201" y="1611086"/>
            <a:ext cx="685800" cy="217714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373523" y="3276600"/>
            <a:ext cx="231569" cy="195943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2" idx="3"/>
            <a:endCxn id="3" idx="7"/>
          </p:cNvCxnSpPr>
          <p:nvPr/>
        </p:nvCxnSpPr>
        <p:spPr>
          <a:xfrm flipH="1">
            <a:off x="4929782" y="1161489"/>
            <a:ext cx="1043795" cy="209470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241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6599" y="1466353"/>
            <a:ext cx="2048877" cy="4074476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"/>
          <a:stretch/>
        </p:blipFill>
        <p:spPr>
          <a:xfrm>
            <a:off x="609600" y="1553438"/>
            <a:ext cx="245788" cy="3951514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" y="457200"/>
            <a:ext cx="8180962" cy="1001486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"/>
          <a:stretch/>
        </p:blipFill>
        <p:spPr>
          <a:xfrm>
            <a:off x="5964324" y="1578381"/>
            <a:ext cx="248524" cy="3995499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72200" y="1567495"/>
            <a:ext cx="2133600" cy="4007456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6705600" y="3124201"/>
            <a:ext cx="1828800" cy="21336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391400" y="5257802"/>
            <a:ext cx="1143000" cy="31715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5964324" y="381000"/>
            <a:ext cx="2341476" cy="9144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2" idx="3"/>
          </p:cNvCxnSpPr>
          <p:nvPr/>
        </p:nvCxnSpPr>
        <p:spPr>
          <a:xfrm flipH="1">
            <a:off x="2755399" y="1161489"/>
            <a:ext cx="3551826" cy="217176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2221999" y="3333252"/>
            <a:ext cx="685800" cy="195943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7620000" y="3571223"/>
            <a:ext cx="0" cy="145797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240099" y="3246557"/>
            <a:ext cx="865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Autofill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105400" y="3431223"/>
            <a:ext cx="1600200" cy="16028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276599" y="5320286"/>
            <a:ext cx="2126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Answer the question</a:t>
            </a:r>
            <a:endParaRPr lang="en-US" dirty="0"/>
          </a:p>
        </p:txBody>
      </p:sp>
      <p:cxnSp>
        <p:nvCxnSpPr>
          <p:cNvPr id="24" name="Straight Arrow Connector 23"/>
          <p:cNvCxnSpPr>
            <a:stCxn id="22" idx="3"/>
          </p:cNvCxnSpPr>
          <p:nvPr/>
        </p:nvCxnSpPr>
        <p:spPr>
          <a:xfrm flipV="1">
            <a:off x="5403143" y="5428728"/>
            <a:ext cx="1982415" cy="7622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3" idx="6"/>
            <a:endCxn id="17" idx="1"/>
          </p:cNvCxnSpPr>
          <p:nvPr/>
        </p:nvCxnSpPr>
        <p:spPr>
          <a:xfrm flipV="1">
            <a:off x="2907799" y="3431223"/>
            <a:ext cx="1332300" cy="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7" idx="2"/>
          </p:cNvCxnSpPr>
          <p:nvPr/>
        </p:nvCxnSpPr>
        <p:spPr>
          <a:xfrm flipH="1">
            <a:off x="4531312" y="3615889"/>
            <a:ext cx="141438" cy="164191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901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Exercise 9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0693" y="1066799"/>
            <a:ext cx="8180902" cy="2362201"/>
          </a:xfrm>
        </p:spPr>
      </p:pic>
      <p:sp>
        <p:nvSpPr>
          <p:cNvPr id="7" name="Oval 6"/>
          <p:cNvSpPr/>
          <p:nvPr/>
        </p:nvSpPr>
        <p:spPr>
          <a:xfrm>
            <a:off x="3222171" y="990600"/>
            <a:ext cx="533400" cy="3810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755571" y="1219200"/>
            <a:ext cx="359229" cy="3810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184571" y="2057400"/>
            <a:ext cx="1752600" cy="16764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10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07799" y="4648200"/>
            <a:ext cx="3678279" cy="17860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5082" y="5356561"/>
            <a:ext cx="2833789" cy="369332"/>
          </a:xfrm>
          <a:prstGeom prst="rect">
            <a:avLst/>
          </a:prstGeom>
          <a:solidFill>
            <a:srgbClr val="FFFF99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Password to sort = Exercise9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478971" y="1905000"/>
            <a:ext cx="914400" cy="3810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362200" y="3124200"/>
            <a:ext cx="4822371" cy="1066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93557" y="4114799"/>
            <a:ext cx="423686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Select a </a:t>
            </a:r>
            <a:r>
              <a:rPr lang="en-US" b="1" u="sng" dirty="0" smtClean="0"/>
              <a:t>range to sort</a:t>
            </a:r>
          </a:p>
          <a:p>
            <a:r>
              <a:rPr lang="en-US" dirty="0" smtClean="0"/>
              <a:t>Select the </a:t>
            </a:r>
            <a:r>
              <a:rPr lang="en-US" b="1" u="sng" dirty="0" smtClean="0"/>
              <a:t>Data ribbon </a:t>
            </a:r>
            <a:r>
              <a:rPr lang="en-US" dirty="0" smtClean="0"/>
              <a:t>and the </a:t>
            </a:r>
            <a:r>
              <a:rPr lang="en-US" b="1" u="sng" dirty="0" smtClean="0"/>
              <a:t>sort icon</a:t>
            </a:r>
          </a:p>
          <a:p>
            <a:r>
              <a:rPr lang="en-US" dirty="0" smtClean="0"/>
              <a:t>You will be asked to UNLOCK the sort range</a:t>
            </a:r>
          </a:p>
          <a:p>
            <a:r>
              <a:rPr lang="en-US" dirty="0" smtClean="0"/>
              <a:t>Use the password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Click OK.</a:t>
            </a:r>
          </a:p>
          <a:p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2514600" y="1371600"/>
            <a:ext cx="914400" cy="2667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3810000" y="1600200"/>
            <a:ext cx="125185" cy="2133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4530422" y="4267200"/>
            <a:ext cx="4406749" cy="22860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2895600" y="4953000"/>
            <a:ext cx="1634822" cy="152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488871" y="5541227"/>
            <a:ext cx="1921329" cy="18466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1143000" y="5943600"/>
            <a:ext cx="5334000" cy="228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2362200" y="4038600"/>
            <a:ext cx="152400" cy="457200"/>
          </a:xfrm>
          <a:prstGeom prst="line">
            <a:avLst/>
          </a:prstGeom>
          <a:ln w="28575">
            <a:solidFill>
              <a:srgbClr val="FF000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3755571" y="3516086"/>
            <a:ext cx="62595" cy="979714"/>
          </a:xfrm>
          <a:prstGeom prst="line">
            <a:avLst/>
          </a:prstGeom>
          <a:ln w="28575">
            <a:solidFill>
              <a:srgbClr val="FF000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2438400" y="5268961"/>
            <a:ext cx="990600" cy="598439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38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Once unlocked, the sort window opens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90063" y="1266286"/>
            <a:ext cx="4720537" cy="2207006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60121" y="3825961"/>
            <a:ext cx="2776342" cy="2482692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62636" y="3473292"/>
            <a:ext cx="376630" cy="2759161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4360306" y="2028286"/>
            <a:ext cx="385370" cy="3048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7395263" y="1600200"/>
            <a:ext cx="341200" cy="2286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38200" y="1600200"/>
            <a:ext cx="32004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Select My data has headers</a:t>
            </a:r>
          </a:p>
          <a:p>
            <a:endParaRPr lang="en-US" dirty="0" smtClean="0"/>
          </a:p>
          <a:p>
            <a:r>
              <a:rPr lang="en-US" dirty="0" smtClean="0"/>
              <a:t>Select “Name”</a:t>
            </a:r>
          </a:p>
          <a:p>
            <a:endParaRPr lang="en-US" dirty="0" smtClean="0"/>
          </a:p>
          <a:p>
            <a:r>
              <a:rPr lang="en-US" dirty="0" smtClean="0"/>
              <a:t>Make sure the order is A to Z</a:t>
            </a:r>
          </a:p>
          <a:p>
            <a:endParaRPr lang="en-US" dirty="0"/>
          </a:p>
          <a:p>
            <a:r>
              <a:rPr lang="en-US" dirty="0" smtClean="0"/>
              <a:t>Select OK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Afterwards, the unsorted data as in this image, will be in alphabetical order.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505200" y="1714500"/>
            <a:ext cx="3890063" cy="1143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286000" y="2180686"/>
            <a:ext cx="2074306" cy="152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1905000" y="3200400"/>
            <a:ext cx="5410200" cy="27289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657600" y="2104486"/>
            <a:ext cx="3429000" cy="71491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262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Vlookup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17"/>
          <a:stretch/>
        </p:blipFill>
        <p:spPr>
          <a:xfrm>
            <a:off x="214511" y="381000"/>
            <a:ext cx="8686800" cy="696686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67511" y="1614216"/>
            <a:ext cx="2895600" cy="4481784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"/>
          <a:stretch/>
        </p:blipFill>
        <p:spPr>
          <a:xfrm>
            <a:off x="4724400" y="2205761"/>
            <a:ext cx="475768" cy="3875314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 flipV="1">
            <a:off x="6096000" y="4800600"/>
            <a:ext cx="2057400" cy="754244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09600" y="1614216"/>
            <a:ext cx="3679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the SORTED data, use VLOOKUP</a:t>
            </a:r>
          </a:p>
          <a:p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419600" y="381000"/>
            <a:ext cx="4191000" cy="6858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8" idx="4"/>
          </p:cNvCxnSpPr>
          <p:nvPr/>
        </p:nvCxnSpPr>
        <p:spPr>
          <a:xfrm>
            <a:off x="6515100" y="1066800"/>
            <a:ext cx="495300" cy="3657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34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Vlookup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00400" y="1419729"/>
            <a:ext cx="2819400" cy="4257230"/>
          </a:xfr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8"/>
          <a:stretch/>
        </p:blipFill>
        <p:spPr>
          <a:xfrm>
            <a:off x="152400" y="609599"/>
            <a:ext cx="8839200" cy="620487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"/>
          <a:stretch/>
        </p:blipFill>
        <p:spPr>
          <a:xfrm>
            <a:off x="2667000" y="1756317"/>
            <a:ext cx="475768" cy="3875314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4082143" y="5105400"/>
            <a:ext cx="1600200" cy="6096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endCxn id="3" idx="0"/>
          </p:cNvCxnSpPr>
          <p:nvPr/>
        </p:nvCxnSpPr>
        <p:spPr>
          <a:xfrm flipH="1">
            <a:off x="4882243" y="1066800"/>
            <a:ext cx="375558" cy="4038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4495800" y="609599"/>
            <a:ext cx="4495800" cy="620487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81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642" y="843675"/>
            <a:ext cx="8229600" cy="1143000"/>
          </a:xfrm>
        </p:spPr>
        <p:txBody>
          <a:bodyPr/>
          <a:lstStyle/>
          <a:p>
            <a:r>
              <a:rPr lang="en-US" dirty="0" smtClean="0"/>
              <a:t>rank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02598" y="1766465"/>
            <a:ext cx="2025420" cy="4701868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65"/>
          <a:stretch/>
        </p:blipFill>
        <p:spPr>
          <a:xfrm>
            <a:off x="538842" y="1102437"/>
            <a:ext cx="7765906" cy="674914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06107" y="1777351"/>
            <a:ext cx="1862135" cy="4871325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"/>
          <a:stretch/>
        </p:blipFill>
        <p:spPr>
          <a:xfrm>
            <a:off x="1382146" y="2065790"/>
            <a:ext cx="423866" cy="4484914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"/>
          <a:stretch/>
        </p:blipFill>
        <p:spPr>
          <a:xfrm>
            <a:off x="4958442" y="2163762"/>
            <a:ext cx="423866" cy="4484914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5949042" y="2474037"/>
            <a:ext cx="1371600" cy="29718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473042" y="3236037"/>
            <a:ext cx="107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Autocopy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361588" y="183539"/>
            <a:ext cx="2442592" cy="7694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Exercise </a:t>
            </a:r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2590800" y="2474037"/>
            <a:ext cx="1066800" cy="573963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657600" y="1600200"/>
            <a:ext cx="1981200" cy="1066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382308" y="1102437"/>
            <a:ext cx="2630048" cy="674914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705600" y="2895600"/>
            <a:ext cx="0" cy="23622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02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25686" y="1522039"/>
            <a:ext cx="1791038" cy="4486875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56"/>
          <a:stretch/>
        </p:blipFill>
        <p:spPr>
          <a:xfrm>
            <a:off x="914400" y="433173"/>
            <a:ext cx="7023460" cy="685800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"/>
          <a:stretch/>
        </p:blipFill>
        <p:spPr>
          <a:xfrm>
            <a:off x="3478324" y="1524000"/>
            <a:ext cx="423866" cy="4484914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4038600" y="5029200"/>
            <a:ext cx="876300" cy="6096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410200" y="533400"/>
            <a:ext cx="2438400" cy="7620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7" idx="4"/>
          </p:cNvCxnSpPr>
          <p:nvPr/>
        </p:nvCxnSpPr>
        <p:spPr>
          <a:xfrm flipH="1">
            <a:off x="4572000" y="1295400"/>
            <a:ext cx="2057400" cy="3886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687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Enter your name, then go to part 1</a:t>
            </a:r>
            <a:endParaRPr lang="en-US" dirty="0"/>
          </a:p>
        </p:txBody>
      </p:sp>
      <p:pic>
        <p:nvPicPr>
          <p:cNvPr id="1027" name="Picture 3" descr="C:\Users\dwilliams\Dropbox\Office\Teach\BT2eforSSVideos\AppendixB\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90600" y="1295400"/>
            <a:ext cx="7086600" cy="4838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838200" y="2133600"/>
            <a:ext cx="3352800" cy="3810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0" y="2514600"/>
            <a:ext cx="434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 reviewing instructions and entering your name, click on this tab </a:t>
            </a:r>
            <a:endParaRPr lang="en-US" dirty="0"/>
          </a:p>
        </p:txBody>
      </p:sp>
      <p:cxnSp>
        <p:nvCxnSpPr>
          <p:cNvPr id="7" name="Straight Arrow Connector 6"/>
          <p:cNvCxnSpPr>
            <a:stCxn id="5" idx="2"/>
          </p:cNvCxnSpPr>
          <p:nvPr/>
        </p:nvCxnSpPr>
        <p:spPr>
          <a:xfrm flipH="1">
            <a:off x="2438400" y="3160931"/>
            <a:ext cx="4305300" cy="285886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1752600" y="5943600"/>
            <a:ext cx="762000" cy="3048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40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8234" y="1260379"/>
            <a:ext cx="3150137" cy="4911821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95400" y="533400"/>
            <a:ext cx="7064298" cy="914400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"/>
          <a:stretch/>
        </p:blipFill>
        <p:spPr>
          <a:xfrm>
            <a:off x="3478324" y="1524000"/>
            <a:ext cx="423866" cy="4484914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3478324" y="5562600"/>
            <a:ext cx="3608276" cy="6096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6096000" y="533400"/>
            <a:ext cx="2362200" cy="6096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902190" y="5791200"/>
            <a:ext cx="1127010" cy="3810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3" idx="3"/>
          </p:cNvCxnSpPr>
          <p:nvPr/>
        </p:nvCxnSpPr>
        <p:spPr>
          <a:xfrm flipH="1">
            <a:off x="4827549" y="1053726"/>
            <a:ext cx="1614387" cy="473747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247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"/>
          <a:stretch/>
        </p:blipFill>
        <p:spPr>
          <a:xfrm>
            <a:off x="3692022" y="3178629"/>
            <a:ext cx="388353" cy="36031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95867"/>
            <a:ext cx="8229600" cy="1143000"/>
          </a:xfrm>
        </p:spPr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25952" y="3102429"/>
            <a:ext cx="935906" cy="3667393"/>
          </a:xfr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205" y="1538736"/>
            <a:ext cx="9134663" cy="1143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3886200" y="3635829"/>
            <a:ext cx="1371600" cy="5334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356146" y="392863"/>
            <a:ext cx="2442592" cy="7694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Exercise </a:t>
            </a:r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7010400" y="1538736"/>
            <a:ext cx="2057400" cy="975864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endCxn id="3" idx="7"/>
          </p:cNvCxnSpPr>
          <p:nvPr/>
        </p:nvCxnSpPr>
        <p:spPr>
          <a:xfrm flipH="1">
            <a:off x="5056934" y="2362200"/>
            <a:ext cx="2182066" cy="135174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34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 exactly as shown</a:t>
            </a:r>
            <a:endParaRPr lang="en-US" dirty="0"/>
          </a:p>
        </p:txBody>
      </p:sp>
      <p:pic>
        <p:nvPicPr>
          <p:cNvPr id="26626" name="Picture 2" descr="C:\Users\dwilliams\Dropbox\Office\Teach\BT2eforSSVideos\AppendixB\5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38546" y="1709058"/>
            <a:ext cx="936703" cy="3707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"/>
          <a:stretch/>
        </p:blipFill>
        <p:spPr>
          <a:xfrm>
            <a:off x="3956135" y="1763486"/>
            <a:ext cx="388353" cy="3603171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886200" y="2667000"/>
            <a:ext cx="2133600" cy="29718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4344488" y="2667000"/>
            <a:ext cx="1218112" cy="4572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5683125"/>
            <a:ext cx="853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It is my experience that if you enter the date as numbers and try to change the format, your format will fail! Enter the date in the </a:t>
            </a:r>
            <a:r>
              <a:rPr lang="en-US" sz="2000" b="1" u="sng" dirty="0" smtClean="0">
                <a:solidFill>
                  <a:srgbClr val="FF0000"/>
                </a:solidFill>
              </a:rPr>
              <a:t>text format </a:t>
            </a:r>
            <a:r>
              <a:rPr lang="en-US" sz="2000" dirty="0" smtClean="0">
                <a:solidFill>
                  <a:srgbClr val="FF0000"/>
                </a:solidFill>
              </a:rPr>
              <a:t>above.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37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9796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P</a:t>
            </a:r>
            <a:r>
              <a:rPr lang="en-US" dirty="0" smtClean="0"/>
              <a:t>V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29000" y="2612399"/>
            <a:ext cx="2460171" cy="4017001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51"/>
          <a:stretch/>
        </p:blipFill>
        <p:spPr>
          <a:xfrm>
            <a:off x="301083" y="1529444"/>
            <a:ext cx="8396604" cy="752973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"/>
          <a:stretch/>
        </p:blipFill>
        <p:spPr>
          <a:xfrm>
            <a:off x="3005134" y="2585358"/>
            <a:ext cx="423866" cy="4044042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4267200" y="3652158"/>
            <a:ext cx="1905000" cy="955221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356146" y="392863"/>
            <a:ext cx="2442592" cy="7694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Exercise </a:t>
            </a:r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486400" y="1529444"/>
            <a:ext cx="3352800" cy="908956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6" idx="4"/>
          </p:cNvCxnSpPr>
          <p:nvPr/>
        </p:nvCxnSpPr>
        <p:spPr>
          <a:xfrm flipH="1">
            <a:off x="6019800" y="2438400"/>
            <a:ext cx="1143000" cy="1447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970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=FV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07229" y="1321757"/>
            <a:ext cx="2514600" cy="4393243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457200"/>
            <a:ext cx="8843979" cy="809064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"/>
          <a:stretch/>
        </p:blipFill>
        <p:spPr>
          <a:xfrm>
            <a:off x="3005134" y="1600200"/>
            <a:ext cx="423866" cy="4044042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4421989" y="3962400"/>
            <a:ext cx="1750211" cy="6858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491179" y="457200"/>
            <a:ext cx="3352800" cy="908956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8" idx="4"/>
            <a:endCxn id="3" idx="7"/>
          </p:cNvCxnSpPr>
          <p:nvPr/>
        </p:nvCxnSpPr>
        <p:spPr>
          <a:xfrm flipH="1">
            <a:off x="5915888" y="1366156"/>
            <a:ext cx="1251691" cy="269667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045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=PMT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29000" y="1295400"/>
            <a:ext cx="2590800" cy="4430418"/>
          </a:xfrm>
        </p:spPr>
      </p:pic>
      <p:pic>
        <p:nvPicPr>
          <p:cNvPr id="5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457200"/>
            <a:ext cx="8991601" cy="674914"/>
          </a:xfrm>
        </p:spPr>
      </p:pic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"/>
          <a:stretch/>
        </p:blipFill>
        <p:spPr>
          <a:xfrm>
            <a:off x="3005134" y="1600200"/>
            <a:ext cx="423866" cy="4044042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4419600" y="5334000"/>
            <a:ext cx="1905000" cy="5334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38800" y="304800"/>
            <a:ext cx="3352800" cy="908956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8" idx="4"/>
          </p:cNvCxnSpPr>
          <p:nvPr/>
        </p:nvCxnSpPr>
        <p:spPr>
          <a:xfrm flipH="1">
            <a:off x="5867400" y="1213756"/>
            <a:ext cx="1447800" cy="412024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18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exercises are here</a:t>
            </a:r>
            <a:endParaRPr lang="en-US" dirty="0"/>
          </a:p>
        </p:txBody>
      </p:sp>
      <p:pic>
        <p:nvPicPr>
          <p:cNvPr id="2050" name="Picture 2" descr="C:\Users\dwilliams\Dropbox\Office\Teach\BT2eforSSVideos\AppendixB\3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4801" y="1219200"/>
            <a:ext cx="8366690" cy="4832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412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things to notice</a:t>
            </a:r>
            <a:endParaRPr lang="en-US" dirty="0"/>
          </a:p>
        </p:txBody>
      </p:sp>
      <p:pic>
        <p:nvPicPr>
          <p:cNvPr id="2050" name="Picture 2" descr="C:\Users\dwilliams\Dropbox\Office\Teach\BT2eforSSVideos\AppendixB\3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4801" y="1219200"/>
            <a:ext cx="8366690" cy="4832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228600" y="2667000"/>
            <a:ext cx="1295400" cy="5334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2286000" y="2819400"/>
            <a:ext cx="1752600" cy="3810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28600" y="4724400"/>
            <a:ext cx="7543800" cy="16002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06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begin Exercise 2, enter data</a:t>
            </a:r>
            <a:endParaRPr lang="en-US" dirty="0"/>
          </a:p>
        </p:txBody>
      </p:sp>
      <p:pic>
        <p:nvPicPr>
          <p:cNvPr id="3074" name="Picture 2" descr="C:\Users\dwilliams\Dropbox\Office\Teach\BT2eforSSVideos\AppendixB\4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36561" y="1905000"/>
            <a:ext cx="5470878" cy="2934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1752600" y="2895600"/>
            <a:ext cx="3124200" cy="9906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79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Exercise 2 asks for basic formulas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098" name="Picture 2" descr="C:\Users\dwilliams\Dropbox\Office\Teach\BT2eforSSVideos\AppendixB\5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18514" y="2155371"/>
            <a:ext cx="4906972" cy="263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dwilliams\Dropbox\Office\Teach\BT2eforSSVideos\AppendixB\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9599" y="1143000"/>
            <a:ext cx="6951145" cy="81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5562600" y="2895600"/>
            <a:ext cx="1676400" cy="7620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943600" y="941121"/>
            <a:ext cx="1905000" cy="1076701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6781800" y="2017822"/>
            <a:ext cx="57150" cy="87777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241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subtract</a:t>
            </a:r>
            <a:endParaRPr lang="en-US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05000" y="506186"/>
            <a:ext cx="5528881" cy="685800"/>
          </a:xfrm>
          <a:prstGeom prst="rect">
            <a:avLst/>
          </a:prstGeom>
        </p:spPr>
      </p:pic>
      <p:pic>
        <p:nvPicPr>
          <p:cNvPr id="7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52700" y="2198914"/>
            <a:ext cx="4038600" cy="2163921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5181600" y="3124200"/>
            <a:ext cx="1600200" cy="4572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6248400" y="506186"/>
            <a:ext cx="1295400" cy="941614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6400800" y="1447800"/>
            <a:ext cx="495300" cy="1752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565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65550" y="1545771"/>
            <a:ext cx="3873350" cy="2035629"/>
          </a:xfr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47800" y="419100"/>
            <a:ext cx="5883330" cy="8382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4953000" y="2743200"/>
            <a:ext cx="1676400" cy="6858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5638800" y="304800"/>
            <a:ext cx="1981200" cy="9525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248400" y="1257300"/>
            <a:ext cx="381000" cy="14859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629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/>
        </a:defPPr>
      </a:lstStyle>
      <a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a:style>
    </a:spDef>
    <a:lnDef>
      <a:spPr>
        <a:ln w="28575">
          <a:solidFill>
            <a:srgbClr val="FF000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326</Words>
  <Application>Microsoft Office PowerPoint</Application>
  <PresentationFormat>On-screen Show (4:3)</PresentationFormat>
  <Paragraphs>107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Arial</vt:lpstr>
      <vt:lpstr>Calibri</vt:lpstr>
      <vt:lpstr>Office Theme</vt:lpstr>
      <vt:lpstr>Appendix B</vt:lpstr>
      <vt:lpstr>Appendix B Opens Here</vt:lpstr>
      <vt:lpstr>Enter your name, then go to part 1</vt:lpstr>
      <vt:lpstr>The exercises are here</vt:lpstr>
      <vt:lpstr>Some things to notice</vt:lpstr>
      <vt:lpstr>To begin Exercise 2, enter data</vt:lpstr>
      <vt:lpstr>Exercise 2 asks for basic formulas </vt:lpstr>
      <vt:lpstr>subtract</vt:lpstr>
      <vt:lpstr>Multiply</vt:lpstr>
      <vt:lpstr>Divide</vt:lpstr>
      <vt:lpstr>Exercise 3</vt:lpstr>
      <vt:lpstr>SUM (2)</vt:lpstr>
      <vt:lpstr>Sum (2 a)</vt:lpstr>
      <vt:lpstr>Exercise 5</vt:lpstr>
      <vt:lpstr>Subtotal</vt:lpstr>
      <vt:lpstr>Subtotal</vt:lpstr>
      <vt:lpstr>PowerPoint Presentation</vt:lpstr>
      <vt:lpstr>F9 Key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Exercise 9</vt:lpstr>
      <vt:lpstr>Once unlocked, the sort window opens</vt:lpstr>
      <vt:lpstr>Vlookup</vt:lpstr>
      <vt:lpstr>Vlookup</vt:lpstr>
      <vt:lpstr>rank</vt:lpstr>
      <vt:lpstr>average</vt:lpstr>
      <vt:lpstr>PowerPoint Presentation</vt:lpstr>
      <vt:lpstr>today</vt:lpstr>
      <vt:lpstr>Enter exactly as shown</vt:lpstr>
      <vt:lpstr>PV</vt:lpstr>
      <vt:lpstr>=FV</vt:lpstr>
      <vt:lpstr>=PMT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2015-09-03T18:11:38Z</dcterms:created>
  <dcterms:modified xsi:type="dcterms:W3CDTF">2019-08-01T17:40:46Z</dcterms:modified>
</cp:coreProperties>
</file>